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3" r:id="rId3"/>
    <p:sldId id="274" r:id="rId4"/>
    <p:sldId id="271" r:id="rId5"/>
    <p:sldId id="275" r:id="rId6"/>
    <p:sldId id="257" r:id="rId7"/>
    <p:sldId id="272" r:id="rId8"/>
    <p:sldId id="276" r:id="rId9"/>
    <p:sldId id="260" r:id="rId10"/>
    <p:sldId id="261" r:id="rId11"/>
    <p:sldId id="262" r:id="rId12"/>
    <p:sldId id="278" r:id="rId13"/>
    <p:sldId id="265" r:id="rId14"/>
    <p:sldId id="264" r:id="rId15"/>
    <p:sldId id="266" r:id="rId16"/>
    <p:sldId id="268" r:id="rId17"/>
    <p:sldId id="269" r:id="rId18"/>
    <p:sldId id="270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85" d="100"/>
          <a:sy n="85" d="100"/>
        </p:scale>
        <p:origin x="-360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DAB0-8AB7-4040-89EF-CD82BA142344}" type="datetimeFigureOut">
              <a:rPr lang="en-US" smtClean="0"/>
              <a:t>1/6/17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B5011-1601-2640-A696-0F7EEFBF2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049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LABEL</a:t>
            </a:r>
            <a:r>
              <a:rPr lang="en-US" baseline="0" dirty="0" smtClean="0"/>
              <a:t> THE PLOTS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EB5011-1601-2640-A696-0F7EEFBF2C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5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70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98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26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73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87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98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11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33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64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01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0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5AFDD-7E4E-6B42-998E-733CF69F851F}" type="datetimeFigureOut">
              <a:rPr lang="en-US" smtClean="0"/>
              <a:t>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CF283-BFCF-7E46-8834-05C5215A2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568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2687" y="3013075"/>
            <a:ext cx="5502275" cy="1289050"/>
          </a:xfrm>
        </p:spPr>
        <p:txBody>
          <a:bodyPr>
            <a:normAutofit/>
          </a:bodyPr>
          <a:lstStyle/>
          <a:p>
            <a:r>
              <a:rPr lang="en-US" sz="25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An R package for clustering and visualizing ancient </a:t>
            </a:r>
            <a:r>
              <a:rPr lang="en-US" sz="2500" b="1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dna</a:t>
            </a:r>
            <a:r>
              <a:rPr lang="en-US" sz="25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 signatures</a:t>
            </a:r>
            <a:endParaRPr lang="en-US" sz="25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5" name="Picture 4" descr="archai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28626"/>
            <a:ext cx="6390981" cy="2794000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4956772" y="6424679"/>
            <a:ext cx="4480495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By Hussein Al-</a:t>
            </a:r>
            <a:r>
              <a:rPr lang="en-US" sz="1800" b="1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Asadi</a:t>
            </a:r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 &amp; </a:t>
            </a:r>
            <a:r>
              <a:rPr lang="en-US" sz="1800" b="1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Kushal</a:t>
            </a:r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sz="1800" b="1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Dey</a:t>
            </a:r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41817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Step 1: </a:t>
            </a:r>
            <a:r>
              <a:rPr lang="en-US" dirty="0" smtClean="0"/>
              <a:t>Get mutational patterns from BAM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7176"/>
            <a:ext cx="8229600" cy="452596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Mutational pattern: mutation</a:t>
            </a:r>
            <a:r>
              <a:rPr lang="en-US" dirty="0" smtClean="0"/>
              <a:t>, flanking bases (we use 2), and position </a:t>
            </a:r>
            <a:r>
              <a:rPr lang="en-US" dirty="0" smtClean="0"/>
              <a:t>from the end of the</a:t>
            </a:r>
            <a:r>
              <a:rPr lang="en-US" dirty="0" smtClean="0"/>
              <a:t> </a:t>
            </a:r>
            <a:r>
              <a:rPr lang="en-US" dirty="0" smtClean="0"/>
              <a:t>read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 Loop through bam file and record the number of all such patterns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Example </a:t>
            </a:r>
            <a:r>
              <a:rPr lang="en-US" dirty="0" smtClean="0"/>
              <a:t>output for Sample_1</a:t>
            </a:r>
            <a:endParaRPr lang="en-US" dirty="0" smtClean="0"/>
          </a:p>
          <a:p>
            <a:pPr lvl="1"/>
            <a:r>
              <a:rPr lang="en-US" dirty="0" smtClean="0"/>
              <a:t>AA</a:t>
            </a:r>
            <a:r>
              <a:rPr lang="en-US" dirty="0" smtClean="0"/>
              <a:t>(T-&gt;A)AA, 0, </a:t>
            </a:r>
            <a:r>
              <a:rPr lang="en-US" dirty="0" smtClean="0"/>
              <a:t>50, </a:t>
            </a:r>
            <a:r>
              <a:rPr lang="en-US" dirty="0"/>
              <a:t>7</a:t>
            </a:r>
            <a:endParaRPr lang="en-US" dirty="0" smtClean="0"/>
          </a:p>
          <a:p>
            <a:pPr lvl="1"/>
            <a:r>
              <a:rPr lang="en-US" dirty="0" smtClean="0"/>
              <a:t>AA</a:t>
            </a:r>
            <a:r>
              <a:rPr lang="en-US" dirty="0" smtClean="0"/>
              <a:t>(T-&gt;A)AA, 10, </a:t>
            </a:r>
            <a:r>
              <a:rPr lang="en-US" dirty="0" smtClean="0"/>
              <a:t>40, 3</a:t>
            </a:r>
            <a:endParaRPr lang="en-US" dirty="0" smtClean="0"/>
          </a:p>
          <a:p>
            <a:pPr lvl="1"/>
            <a:r>
              <a:rPr lang="en-US" dirty="0" smtClean="0"/>
              <a:t>GC</a:t>
            </a:r>
            <a:r>
              <a:rPr lang="en-US" dirty="0" smtClean="0"/>
              <a:t>(C-&gt;T)TT, 2, </a:t>
            </a:r>
            <a:r>
              <a:rPr lang="en-US" dirty="0" smtClean="0"/>
              <a:t>48</a:t>
            </a:r>
            <a:r>
              <a:rPr lang="en-US" dirty="0" smtClean="0"/>
              <a:t>, 6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39296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2: Clustering and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STRUCTURE:  if </a:t>
            </a:r>
            <a:r>
              <a:rPr lang="en-US" dirty="0" smtClean="0"/>
              <a:t>K=2, </a:t>
            </a:r>
            <a:r>
              <a:rPr lang="en-US" dirty="0" smtClean="0"/>
              <a:t>a </a:t>
            </a:r>
            <a:r>
              <a:rPr lang="en-US" dirty="0" smtClean="0">
                <a:solidFill>
                  <a:srgbClr val="FF0000"/>
                </a:solidFill>
              </a:rPr>
              <a:t>African</a:t>
            </a:r>
            <a:r>
              <a:rPr lang="en-US" dirty="0" smtClean="0">
                <a:solidFill>
                  <a:srgbClr val="FF0000"/>
                </a:solidFill>
              </a:rPr>
              <a:t>-</a:t>
            </a:r>
            <a:r>
              <a:rPr lang="en-US" dirty="0" smtClean="0">
                <a:solidFill>
                  <a:srgbClr val="FF0000"/>
                </a:solidFill>
              </a:rPr>
              <a:t>American </a:t>
            </a:r>
            <a:r>
              <a:rPr lang="en-US" dirty="0" smtClean="0"/>
              <a:t>individual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will </a:t>
            </a:r>
            <a:r>
              <a:rPr lang="en-US" dirty="0" smtClean="0"/>
              <a:t>be mixture of </a:t>
            </a:r>
            <a:r>
              <a:rPr lang="en-US" dirty="0" smtClean="0">
                <a:solidFill>
                  <a:schemeClr val="accent1"/>
                </a:solidFill>
              </a:rPr>
              <a:t>African </a:t>
            </a:r>
            <a:r>
              <a:rPr lang="en-US" dirty="0" smtClean="0"/>
              <a:t>ancestry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accent3"/>
                </a:solidFill>
              </a:rPr>
              <a:t>European</a:t>
            </a:r>
            <a:r>
              <a:rPr lang="en-US" dirty="0" smtClean="0"/>
              <a:t>” </a:t>
            </a:r>
            <a:r>
              <a:rPr lang="en-US" dirty="0" smtClean="0"/>
              <a:t>ancestry</a:t>
            </a:r>
            <a:r>
              <a:rPr lang="en-US" dirty="0"/>
              <a:t> </a:t>
            </a:r>
            <a:r>
              <a:rPr lang="en-US" dirty="0" smtClean="0"/>
              <a:t>where ancestries are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defined by a probability vector on allele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frequencies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aRchaic</a:t>
            </a:r>
            <a:r>
              <a:rPr lang="en-US" dirty="0"/>
              <a:t>:</a:t>
            </a:r>
            <a:r>
              <a:rPr lang="en-US" dirty="0" smtClean="0"/>
              <a:t> </a:t>
            </a:r>
            <a:r>
              <a:rPr lang="en-US" dirty="0" smtClean="0"/>
              <a:t>if K=2</a:t>
            </a:r>
            <a:r>
              <a:rPr lang="en-US" dirty="0" smtClean="0"/>
              <a:t>, a </a:t>
            </a:r>
            <a:r>
              <a:rPr lang="en-US" dirty="0" smtClean="0">
                <a:solidFill>
                  <a:srgbClr val="FF0000"/>
                </a:solidFill>
              </a:rPr>
              <a:t>contaminated</a:t>
            </a:r>
            <a:r>
              <a:rPr lang="en-US" dirty="0" smtClean="0"/>
              <a:t> individual will be mixture of </a:t>
            </a:r>
            <a:r>
              <a:rPr lang="en-US" dirty="0" smtClean="0">
                <a:solidFill>
                  <a:srgbClr val="4F81BD"/>
                </a:solidFill>
              </a:rPr>
              <a:t>ancient</a:t>
            </a:r>
            <a:r>
              <a:rPr lang="en-US" dirty="0" smtClean="0"/>
              <a:t> </a:t>
            </a:r>
            <a:r>
              <a:rPr lang="en-US" dirty="0" smtClean="0"/>
              <a:t>ancestry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9BBB59"/>
                </a:solidFill>
              </a:rPr>
              <a:t>modern</a:t>
            </a:r>
            <a:r>
              <a:rPr lang="en-US" dirty="0" smtClean="0"/>
              <a:t> </a:t>
            </a:r>
            <a:r>
              <a:rPr lang="en-US" dirty="0" smtClean="0"/>
              <a:t>ancestry where ancestries are </a:t>
            </a:r>
            <a:r>
              <a:rPr lang="en-US" dirty="0">
                <a:solidFill>
                  <a:srgbClr val="953735"/>
                </a:solidFill>
              </a:rPr>
              <a:t>defined by a probability vector on mutational </a:t>
            </a:r>
            <a:r>
              <a:rPr lang="en-US" dirty="0" smtClean="0">
                <a:solidFill>
                  <a:srgbClr val="953735"/>
                </a:solidFill>
              </a:rPr>
              <a:t>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118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ig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2131"/>
            <a:ext cx="9144000" cy="4572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85905" y="274638"/>
            <a:ext cx="8229600" cy="1143000"/>
          </a:xfrm>
        </p:spPr>
        <p:txBody>
          <a:bodyPr/>
          <a:lstStyle/>
          <a:p>
            <a:pPr algn="l"/>
            <a:r>
              <a:rPr lang="en-US" dirty="0" smtClean="0"/>
              <a:t>Graphical overview</a:t>
            </a:r>
            <a:r>
              <a:rPr lang="en-US" dirty="0" smtClean="0"/>
              <a:t> of</a:t>
            </a:r>
            <a:endParaRPr lang="en-US" dirty="0"/>
          </a:p>
        </p:txBody>
      </p:sp>
      <p:pic>
        <p:nvPicPr>
          <p:cNvPr id="4" name="Picture 3" descr="archai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7410" y="274638"/>
            <a:ext cx="2262261" cy="98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85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Information content says something about how different a given distribution is different from a uniform distribution.</a:t>
            </a:r>
          </a:p>
        </p:txBody>
      </p:sp>
    </p:spTree>
    <p:extLst>
      <p:ext uri="{BB962C8B-B14F-4D97-AF65-F5344CB8AC3E}">
        <p14:creationId xmlns:p14="http://schemas.microsoft.com/office/powerpoint/2010/main" val="1509340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Data-Set #1.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Anna Gosling </a:t>
            </a:r>
          </a:p>
          <a:p>
            <a:r>
              <a:rPr lang="en-US" dirty="0" smtClean="0"/>
              <a:t>Anna Gosling + 1000g</a:t>
            </a:r>
          </a:p>
          <a:p>
            <a:r>
              <a:rPr lang="en-US" dirty="0" smtClean="0"/>
              <a:t>There is contamination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611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Data-set #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Sards</a:t>
            </a:r>
            <a:r>
              <a:rPr lang="en-US" dirty="0" smtClean="0"/>
              <a:t> + Sherpa</a:t>
            </a:r>
          </a:p>
          <a:p>
            <a:r>
              <a:rPr lang="en-US" dirty="0" err="1" smtClean="0"/>
              <a:t>Sards</a:t>
            </a:r>
            <a:r>
              <a:rPr lang="en-US" dirty="0" smtClean="0"/>
              <a:t> + Sherpa + moderns.</a:t>
            </a:r>
          </a:p>
          <a:p>
            <a:r>
              <a:rPr lang="en-US" dirty="0" smtClean="0"/>
              <a:t>There is contamination</a:t>
            </a:r>
          </a:p>
        </p:txBody>
      </p:sp>
    </p:spTree>
    <p:extLst>
      <p:ext uri="{BB962C8B-B14F-4D97-AF65-F5344CB8AC3E}">
        <p14:creationId xmlns:p14="http://schemas.microsoft.com/office/powerpoint/2010/main" val="2258355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Data-set #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IO + RISE + GOSLING + MODERN</a:t>
            </a:r>
          </a:p>
          <a:p>
            <a:r>
              <a:rPr lang="en-US" dirty="0" smtClean="0"/>
              <a:t>Batch effect or substructure. Be careful with interpretation.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373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C-&gt;T is most important. Filter out C-&gt;T and read position</a:t>
            </a:r>
          </a:p>
          <a:p>
            <a:r>
              <a:rPr lang="en-US" dirty="0" smtClean="0"/>
              <a:t>Show PCA plot.</a:t>
            </a:r>
          </a:p>
        </p:txBody>
      </p:sp>
    </p:spTree>
    <p:extLst>
      <p:ext uri="{BB962C8B-B14F-4D97-AF65-F5344CB8AC3E}">
        <p14:creationId xmlns:p14="http://schemas.microsoft.com/office/powerpoint/2010/main" val="3083925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 two clusters, one representative of ancient and one of moderns.</a:t>
            </a:r>
          </a:p>
          <a:p>
            <a:r>
              <a:rPr lang="en-US" dirty="0" smtClean="0"/>
              <a:t>Get an idea of contamination. </a:t>
            </a:r>
          </a:p>
          <a:p>
            <a:r>
              <a:rPr lang="en-US" dirty="0" smtClean="0"/>
              <a:t>Show them plot for Anna Gosling’s and </a:t>
            </a:r>
            <a:r>
              <a:rPr lang="en-US" dirty="0" err="1" smtClean="0"/>
              <a:t>Sards</a:t>
            </a:r>
            <a:r>
              <a:rPr lang="en-US" dirty="0" smtClean="0"/>
              <a:t>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29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63343"/>
          <a:stretch/>
        </p:blipFill>
        <p:spPr>
          <a:xfrm>
            <a:off x="203200" y="3652239"/>
            <a:ext cx="8671859" cy="2951760"/>
          </a:xfrm>
          <a:prstGeom prst="rect">
            <a:avLst/>
          </a:prstGeom>
        </p:spPr>
      </p:pic>
      <p:pic>
        <p:nvPicPr>
          <p:cNvPr id="5" name="Picture 4" descr="Screen Shot 2017-01-06 at 1.33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254" y="817284"/>
            <a:ext cx="7404100" cy="2235200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1831065" y="4368655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C-&gt;T</a:t>
            </a:r>
            <a:endParaRPr lang="en-US" sz="1800" b="1" dirty="0" smtClean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120015" y="4801976"/>
            <a:ext cx="345279" cy="3279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Subtitle 2"/>
          <p:cNvSpPr txBox="1">
            <a:spLocks/>
          </p:cNvSpPr>
          <p:nvPr/>
        </p:nvSpPr>
        <p:spPr>
          <a:xfrm>
            <a:off x="5960099" y="4368655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G-&gt;A</a:t>
            </a:r>
            <a:endParaRPr lang="en-US" sz="1800" b="1" dirty="0" smtClean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6887883" y="4801976"/>
            <a:ext cx="358588" cy="3279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203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Data-set #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DiRenzio</a:t>
            </a:r>
            <a:r>
              <a:rPr lang="en-US" dirty="0" smtClean="0"/>
              <a:t> Lab: </a:t>
            </a:r>
            <a:r>
              <a:rPr lang="en-US" dirty="0" smtClean="0"/>
              <a:t>48 </a:t>
            </a:r>
            <a:r>
              <a:rPr lang="en-US" dirty="0" smtClean="0"/>
              <a:t>Ancients and </a:t>
            </a:r>
            <a:r>
              <a:rPr lang="en-US" dirty="0" smtClean="0"/>
              <a:t>7 </a:t>
            </a:r>
            <a:r>
              <a:rPr lang="en-US" dirty="0" smtClean="0"/>
              <a:t>control samples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Questions:</a:t>
            </a:r>
          </a:p>
          <a:p>
            <a:pPr lvl="1"/>
            <a:r>
              <a:rPr lang="en-US" dirty="0" smtClean="0"/>
              <a:t>Do the ancients look “ancient”?</a:t>
            </a:r>
          </a:p>
          <a:p>
            <a:pPr lvl="1"/>
            <a:r>
              <a:rPr lang="en-US" dirty="0" smtClean="0"/>
              <a:t>Is there any DNA in the the controls?</a:t>
            </a:r>
          </a:p>
          <a:p>
            <a:pPr lvl="2"/>
            <a:r>
              <a:rPr lang="en-US" dirty="0" smtClean="0"/>
              <a:t>If so, is the DNA modern or ancient?  </a:t>
            </a: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061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09059" y="20708"/>
            <a:ext cx="12162117" cy="762102"/>
          </a:xfrm>
        </p:spPr>
        <p:txBody>
          <a:bodyPr>
            <a:normAutofit/>
          </a:bodyPr>
          <a:lstStyle/>
          <a:p>
            <a:r>
              <a:rPr lang="en-US" dirty="0" err="1" smtClean="0"/>
              <a:t>MapDamage</a:t>
            </a:r>
            <a:r>
              <a:rPr lang="en-US" dirty="0" smtClean="0"/>
              <a:t> </a:t>
            </a:r>
            <a:r>
              <a:rPr lang="en-US" dirty="0" smtClean="0"/>
              <a:t>on Ancients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385" y="891934"/>
            <a:ext cx="6210300" cy="2019300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0" y="1359746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CNE1</a:t>
            </a: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0" y="3127894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KS20</a:t>
            </a:r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100" y="2694573"/>
            <a:ext cx="6273800" cy="1854200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0" y="4955586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S30</a:t>
            </a: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100" y="4860177"/>
            <a:ext cx="6273800" cy="1905000"/>
          </a:xfrm>
          <a:prstGeom prst="rect">
            <a:avLst/>
          </a:prstGeom>
        </p:spPr>
      </p:pic>
      <p:sp>
        <p:nvSpPr>
          <p:cNvPr id="12" name="Subtitle 2"/>
          <p:cNvSpPr txBox="1">
            <a:spLocks/>
          </p:cNvSpPr>
          <p:nvPr/>
        </p:nvSpPr>
        <p:spPr>
          <a:xfrm>
            <a:off x="5285564" y="5334833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Steeper</a:t>
            </a: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5250284" y="3433985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Shorter</a:t>
            </a: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6579629" y="3680127"/>
            <a:ext cx="445924" cy="1518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533061" y="5616257"/>
            <a:ext cx="445924" cy="1518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094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MapDamage</a:t>
            </a:r>
            <a:r>
              <a:rPr lang="en-US" dirty="0" smtClean="0"/>
              <a:t> on Controls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39" y="1417638"/>
            <a:ext cx="4326013" cy="12461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440" y="3009900"/>
            <a:ext cx="4326012" cy="13836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775" y="4771492"/>
            <a:ext cx="4330225" cy="12813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7987" y="1342963"/>
            <a:ext cx="4326013" cy="13208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7987" y="3009900"/>
            <a:ext cx="4326013" cy="12765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0440" y="4794086"/>
            <a:ext cx="4326013" cy="1258799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5809829" y="3218054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C-&gt;T trend</a:t>
            </a: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5567812" y="3441591"/>
            <a:ext cx="436057" cy="32101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Subtitle 2"/>
          <p:cNvSpPr txBox="1">
            <a:spLocks/>
          </p:cNvSpPr>
          <p:nvPr/>
        </p:nvSpPr>
        <p:spPr>
          <a:xfrm>
            <a:off x="867288" y="1816571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C-&gt;T trend</a:t>
            </a: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625271" y="2040108"/>
            <a:ext cx="436057" cy="32101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0247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48737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MapDamage</a:t>
            </a:r>
            <a:r>
              <a:rPr lang="en-US" dirty="0" smtClean="0"/>
              <a:t> on Moderns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91" y="1559640"/>
            <a:ext cx="6182928" cy="2056796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58757" y="999798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HG00097</a:t>
            </a:r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391" y="4514332"/>
            <a:ext cx="6261100" cy="207010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158757" y="3845506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HG00099</a:t>
            </a:r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1911446" y="2247791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C-&gt;T trend</a:t>
            </a: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1669429" y="2471328"/>
            <a:ext cx="436057" cy="32101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8079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MapDamage</a:t>
            </a:r>
            <a:r>
              <a:rPr lang="en-US" dirty="0" smtClean="0"/>
              <a:t> on Ancient</a:t>
            </a:r>
            <a:r>
              <a:rPr lang="en-US" dirty="0"/>
              <a:t> </a:t>
            </a:r>
            <a:r>
              <a:rPr lang="en-US" dirty="0" err="1" smtClean="0"/>
              <a:t>Sards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(different data-set)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165" y="1733875"/>
            <a:ext cx="4956957" cy="16287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166" y="3428750"/>
            <a:ext cx="4956957" cy="14293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166" y="5140315"/>
            <a:ext cx="4956957" cy="1510402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2939491" y="2025220"/>
            <a:ext cx="1728701" cy="43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C-&gt;T trend</a:t>
            </a:r>
          </a:p>
          <a:p>
            <a:endParaRPr lang="en-US" sz="1800" b="1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939490" y="2405100"/>
            <a:ext cx="436057" cy="32101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4018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Thoughts…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It’s </a:t>
            </a:r>
            <a:r>
              <a:rPr lang="en-US" dirty="0" smtClean="0"/>
              <a:t>not clear what is an “ancient” C-&gt;T damage </a:t>
            </a:r>
            <a:r>
              <a:rPr lang="en-US" dirty="0" smtClean="0"/>
              <a:t>profile and what is an “modern” profile?</a:t>
            </a:r>
            <a:endParaRPr lang="en-US" dirty="0" smtClean="0"/>
          </a:p>
          <a:p>
            <a:r>
              <a:rPr lang="en-US" dirty="0"/>
              <a:t>Difficult to perform comparative </a:t>
            </a:r>
            <a:r>
              <a:rPr lang="en-US" dirty="0" smtClean="0"/>
              <a:t>analysis</a:t>
            </a:r>
          </a:p>
          <a:p>
            <a:pPr lvl="1"/>
            <a:r>
              <a:rPr lang="en-US" dirty="0" err="1" smtClean="0"/>
              <a:t>MapDamage</a:t>
            </a:r>
            <a:r>
              <a:rPr lang="en-US" dirty="0" smtClean="0"/>
              <a:t> is an individual-by-individual analysis</a:t>
            </a:r>
            <a:endParaRPr lang="en-US" dirty="0"/>
          </a:p>
          <a:p>
            <a:pPr lvl="1"/>
            <a:r>
              <a:rPr lang="en-US" dirty="0"/>
              <a:t>Hard to look at all plots simultaneously 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Are we missing other patterns</a:t>
            </a:r>
            <a:r>
              <a:rPr lang="en-US" dirty="0" smtClean="0"/>
              <a:t>?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565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553" y="274638"/>
            <a:ext cx="8229600" cy="1143000"/>
          </a:xfrm>
        </p:spPr>
        <p:txBody>
          <a:bodyPr/>
          <a:lstStyle/>
          <a:p>
            <a:pPr algn="l"/>
            <a:r>
              <a:rPr lang="en-US" dirty="0" smtClean="0"/>
              <a:t>High-level overview </a:t>
            </a:r>
            <a:r>
              <a:rPr lang="en-US" dirty="0" smtClean="0"/>
              <a:t>of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42671"/>
            <a:ext cx="8229600" cy="3195918"/>
          </a:xfrm>
        </p:spPr>
        <p:txBody>
          <a:bodyPr>
            <a:normAutofit/>
          </a:bodyPr>
          <a:lstStyle/>
          <a:p>
            <a:r>
              <a:rPr lang="en-US" b="1" dirty="0" smtClean="0"/>
              <a:t>Step 1: </a:t>
            </a:r>
            <a:r>
              <a:rPr lang="en-US" dirty="0" smtClean="0"/>
              <a:t>Gets </a:t>
            </a:r>
            <a:r>
              <a:rPr lang="en-US" dirty="0" smtClean="0"/>
              <a:t>“</a:t>
            </a:r>
            <a:r>
              <a:rPr lang="en-US" dirty="0" smtClean="0"/>
              <a:t>mutational patterns” </a:t>
            </a:r>
            <a:r>
              <a:rPr lang="en-US" dirty="0" smtClean="0"/>
              <a:t>from </a:t>
            </a:r>
            <a:r>
              <a:rPr lang="en-US" dirty="0" smtClean="0"/>
              <a:t>BAM </a:t>
            </a:r>
            <a:r>
              <a:rPr lang="en-US" dirty="0" smtClean="0"/>
              <a:t>files, which ar</a:t>
            </a:r>
            <a:r>
              <a:rPr lang="en-US" dirty="0" smtClean="0"/>
              <a:t>e flexible</a:t>
            </a:r>
          </a:p>
          <a:p>
            <a:endParaRPr lang="en-US" dirty="0" smtClean="0"/>
          </a:p>
          <a:p>
            <a:r>
              <a:rPr lang="en-US" b="1" dirty="0" smtClean="0"/>
              <a:t>Step </a:t>
            </a:r>
            <a:r>
              <a:rPr lang="en-US" b="1" dirty="0" smtClean="0"/>
              <a:t>2: </a:t>
            </a:r>
            <a:r>
              <a:rPr lang="en-US" dirty="0" smtClean="0"/>
              <a:t>Cluster and visualize samples based on </a:t>
            </a:r>
            <a:r>
              <a:rPr lang="en-US" dirty="0" smtClean="0"/>
              <a:t>“mutational patterns”</a:t>
            </a:r>
            <a:r>
              <a:rPr lang="en-US" dirty="0" smtClean="0"/>
              <a:t>.</a:t>
            </a:r>
            <a:endParaRPr lang="en-US" dirty="0" smtClean="0"/>
          </a:p>
        </p:txBody>
      </p:sp>
      <p:pic>
        <p:nvPicPr>
          <p:cNvPr id="4" name="Picture 3" descr="archai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999" y="274638"/>
            <a:ext cx="2262261" cy="98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34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487</Words>
  <Application>Microsoft Macintosh PowerPoint</Application>
  <PresentationFormat>On-screen Show (4:3)</PresentationFormat>
  <Paragraphs>72</Paragraphs>
  <Slides>18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Data-set # 1</vt:lpstr>
      <vt:lpstr>MapDamage on Ancients</vt:lpstr>
      <vt:lpstr>MapDamage on Controls</vt:lpstr>
      <vt:lpstr>MapDamage on Moderns</vt:lpstr>
      <vt:lpstr>MapDamage on Ancient Sards. (different data-set)</vt:lpstr>
      <vt:lpstr>Thoughts…</vt:lpstr>
      <vt:lpstr>High-level overview of</vt:lpstr>
      <vt:lpstr>Step 1: Get mutational patterns from BAM files</vt:lpstr>
      <vt:lpstr>Step 2: Clustering and visualization</vt:lpstr>
      <vt:lpstr>Graphical overview of</vt:lpstr>
      <vt:lpstr>Scaling</vt:lpstr>
      <vt:lpstr>Back to Data-Set #1.</vt:lpstr>
      <vt:lpstr>Data-set # 2</vt:lpstr>
      <vt:lpstr>Data-set # 3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</dc:title>
  <dc:creator>Hussein</dc:creator>
  <cp:lastModifiedBy>Hussein</cp:lastModifiedBy>
  <cp:revision>81</cp:revision>
  <dcterms:created xsi:type="dcterms:W3CDTF">2017-01-02T22:32:29Z</dcterms:created>
  <dcterms:modified xsi:type="dcterms:W3CDTF">2017-01-06T21:09:09Z</dcterms:modified>
</cp:coreProperties>
</file>

<file path=docProps/thumbnail.jpeg>
</file>